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mpg" ContentType="video/m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62" r:id="rId3"/>
    <p:sldId id="299" r:id="rId4"/>
    <p:sldId id="282" r:id="rId5"/>
    <p:sldId id="300" r:id="rId6"/>
    <p:sldId id="298" r:id="rId7"/>
    <p:sldId id="301" r:id="rId8"/>
    <p:sldId id="281" r:id="rId9"/>
    <p:sldId id="292" r:id="rId10"/>
    <p:sldId id="285" r:id="rId11"/>
    <p:sldId id="302" r:id="rId12"/>
    <p:sldId id="291" r:id="rId13"/>
    <p:sldId id="293" r:id="rId14"/>
    <p:sldId id="284" r:id="rId15"/>
    <p:sldId id="303" r:id="rId16"/>
    <p:sldId id="296" r:id="rId17"/>
    <p:sldId id="297" r:id="rId18"/>
    <p:sldId id="29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753"/>
  </p:normalViewPr>
  <p:slideViewPr>
    <p:cSldViewPr snapToGrid="0" snapToObjects="1">
      <p:cViewPr>
        <p:scale>
          <a:sx n="103" d="100"/>
          <a:sy n="103" d="100"/>
        </p:scale>
        <p:origin x="616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5.tiff"/><Relationship Id="rId5" Type="http://schemas.openxmlformats.org/officeDocument/2006/relationships/image" Target="../media/image26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80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A Validation Methodology: </a:t>
            </a:r>
          </a:p>
          <a:p>
            <a:r>
              <a:rPr lang="en-US" dirty="0" smtClean="0"/>
              <a:t>Code and Solution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2167728"/>
            <a:ext cx="3470969" cy="3086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Code Verification for a low-Mach, Variable-Density 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Density is a function of static enthalpy transport via the standard ideal gas, </a:t>
            </a:r>
            <a:r>
              <a:rPr lang="en-US" dirty="0" smtClean="0">
                <a:latin typeface="symbol" charset="2"/>
              </a:rPr>
              <a:t>r</a:t>
            </a:r>
            <a:r>
              <a:rPr lang="en-US" dirty="0" smtClean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Collective study now provides confidence in the interplay between numerical and modeling accuracy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319" y="5472614"/>
            <a:ext cx="286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See, “Exploring model-form uncertainties in large-eddy simulations”, Domino et al, 2016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18" y="1263336"/>
            <a:ext cx="411480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2167728"/>
            <a:ext cx="3470969" cy="3086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Code Verification for a low-Mach, Variable-Density 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Density is a function of static enthalpy transport via the standard ideal gas, </a:t>
            </a:r>
            <a:r>
              <a:rPr lang="en-US" dirty="0" smtClean="0">
                <a:latin typeface="symbol" charset="2"/>
              </a:rPr>
              <a:t>r</a:t>
            </a:r>
            <a:r>
              <a:rPr lang="en-US" dirty="0" smtClean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Collective study now provides confidence in the interplay between numerical and modeling accuracy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319" y="5472614"/>
            <a:ext cx="286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See, “Exploring model-form uncertainties in large-eddy simulations”, Domino et al, 2016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0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Polynomial (P) and Mesh Spacing (H) Refinement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1926477"/>
            <a:ext cx="450708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1926477"/>
            <a:ext cx="450708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4448601"/>
            <a:ext cx="4507083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4448601"/>
            <a:ext cx="4507083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521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P=1, R0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18762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P=1, R1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305" y="475001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P=1, R2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761" y="4632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P=2, R0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659912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For the heated cylinder-in-cross flow, either mesh resolution or polynomial promotion provides a more accurate result with more turbulence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Transient, Turbulent Flows, Averaging is Required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The </a:t>
            </a:r>
            <a:r>
              <a:rPr lang="en-US" b="1" dirty="0" smtClean="0"/>
              <a:t>bane</a:t>
            </a:r>
            <a:r>
              <a:rPr lang="en-US" dirty="0" smtClean="0"/>
              <a:t> of turbulent validation: converged statistics require many flow-through times</a:t>
            </a:r>
            <a:endParaRPr lang="en-US" dirty="0"/>
          </a:p>
        </p:txBody>
      </p:sp>
      <p:pic>
        <p:nvPicPr>
          <p:cNvPr id="5" name="longTimeHeliumPlumeStead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373" y="2017847"/>
            <a:ext cx="6413302" cy="42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Verification and Due Diligence for Model-form (Structural) Uncertainty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Can we yet feel confidence in any scientific statement?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" y="2456221"/>
            <a:ext cx="3200400" cy="2843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82" y="2945644"/>
            <a:ext cx="3200400" cy="284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9" y="3435067"/>
            <a:ext cx="3200400" cy="28434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7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Verification and Due Diligence for Model-form (Structural) Uncertainty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Can we yet feel confidence in any scientific statement?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" y="2456221"/>
            <a:ext cx="3200400" cy="2843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82" y="2945644"/>
            <a:ext cx="3200400" cy="284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9" y="3435067"/>
            <a:ext cx="3200400" cy="28434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77" y="1284670"/>
            <a:ext cx="482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a Strong V&amp;V Process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15918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kern="0" dirty="0" smtClean="0"/>
              <a:t>Objective</a:t>
            </a:r>
            <a:r>
              <a:rPr lang="en-US" kern="0" dirty="0"/>
              <a:t>: Define a sound validation process that </a:t>
            </a:r>
            <a:r>
              <a:rPr lang="en-US" kern="0" dirty="0" smtClean="0"/>
              <a:t>includes:</a:t>
            </a:r>
          </a:p>
          <a:p>
            <a:pPr>
              <a:buFont typeface="Arial" charset="0"/>
              <a:buChar char="•"/>
            </a:pPr>
            <a:r>
              <a:rPr lang="en-US" kern="0" dirty="0"/>
              <a:t> </a:t>
            </a:r>
            <a:r>
              <a:rPr lang="en-US" kern="0" dirty="0" smtClean="0"/>
              <a:t>Definition </a:t>
            </a:r>
            <a:r>
              <a:rPr lang="en-US" kern="0" dirty="0"/>
              <a:t>of key physics, </a:t>
            </a:r>
            <a:r>
              <a:rPr lang="en-US" kern="0" dirty="0" smtClean="0"/>
              <a:t>PIRT </a:t>
            </a:r>
          </a:p>
          <a:p>
            <a:pPr>
              <a:buFont typeface="Arial" charset="0"/>
              <a:buChar char="•"/>
            </a:pPr>
            <a:r>
              <a:rPr lang="en-US" kern="0" dirty="0"/>
              <a:t> </a:t>
            </a:r>
            <a:r>
              <a:rPr lang="en-US" kern="0" dirty="0" smtClean="0"/>
              <a:t>Code implementation</a:t>
            </a:r>
          </a:p>
          <a:p>
            <a:pPr>
              <a:buFont typeface="Arial" charset="0"/>
              <a:buChar char="•"/>
            </a:pPr>
            <a:r>
              <a:rPr lang="en-US" kern="0" dirty="0"/>
              <a:t> </a:t>
            </a:r>
            <a:r>
              <a:rPr lang="en-US" kern="0" dirty="0" smtClean="0"/>
              <a:t>Code verification</a:t>
            </a:r>
          </a:p>
          <a:p>
            <a:pPr>
              <a:buFont typeface="Arial" charset="0"/>
              <a:buChar char="•"/>
            </a:pPr>
            <a:r>
              <a:rPr lang="en-US" kern="0" dirty="0" smtClean="0"/>
              <a:t> Solution Verification (meshes with converged statistics)</a:t>
            </a:r>
          </a:p>
          <a:p>
            <a:pPr>
              <a:buFont typeface="Arial" charset="0"/>
              <a:buChar char="•"/>
            </a:pPr>
            <a:r>
              <a:rPr lang="en-US" kern="0" dirty="0"/>
              <a:t> </a:t>
            </a:r>
            <a:r>
              <a:rPr lang="en-US" kern="0" dirty="0" smtClean="0"/>
              <a:t>Structural </a:t>
            </a:r>
            <a:r>
              <a:rPr lang="en-US" kern="0" dirty="0"/>
              <a:t>Uncertainty Quantification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70" y="3393526"/>
            <a:ext cx="3442718" cy="3217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4391898"/>
            <a:ext cx="450708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02" y="813822"/>
            <a:ext cx="2985617" cy="26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Effective/Efficient Structural Uncertainty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In the previous high-quality LES validation (cylinder in x-flow), three models were implemented and tested</a:t>
            </a:r>
          </a:p>
          <a:p>
            <a:pPr>
              <a:buFont typeface="Arial" charset="0"/>
              <a:buChar char="•"/>
            </a:pPr>
            <a:r>
              <a:rPr lang="en-US" kern="0" dirty="0" smtClean="0"/>
              <a:t> Is there a more efficient approach? Yes! Eigenvalue perturbation of the SGS stress</a:t>
            </a:r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>
              <a:buFont typeface="Arial" charset="0"/>
              <a:buChar char="•"/>
            </a:pPr>
            <a:r>
              <a:rPr lang="en-US" kern="0" dirty="0"/>
              <a:t> </a:t>
            </a:r>
            <a:r>
              <a:rPr lang="en-US" kern="0" dirty="0" smtClean="0"/>
              <a:t>See “F</a:t>
            </a:r>
            <a:r>
              <a:rPr lang="en-US" dirty="0" smtClean="0"/>
              <a:t>ramework </a:t>
            </a:r>
            <a:r>
              <a:rPr lang="en-US" dirty="0"/>
              <a:t>for  characterizing structural uncertainty in </a:t>
            </a:r>
            <a:r>
              <a:rPr lang="en-US" dirty="0" smtClean="0"/>
              <a:t>LES”, </a:t>
            </a:r>
            <a:r>
              <a:rPr lang="en-US" dirty="0" err="1"/>
              <a:t>Jofre</a:t>
            </a:r>
            <a:r>
              <a:rPr lang="en-US" dirty="0"/>
              <a:t> et al, 2017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5121729"/>
            <a:ext cx="6172200" cy="109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73" y="2471315"/>
            <a:ext cx="1729488" cy="1409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10719" r="26772" b="13255"/>
          <a:stretch/>
        </p:blipFill>
        <p:spPr>
          <a:xfrm>
            <a:off x="3283424" y="2548124"/>
            <a:ext cx="2733041" cy="83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11114" r="13465"/>
          <a:stretch/>
        </p:blipFill>
        <p:spPr>
          <a:xfrm>
            <a:off x="3283424" y="3772322"/>
            <a:ext cx="4598127" cy="143364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11583" y="2819066"/>
            <a:ext cx="2914658" cy="2776455"/>
            <a:chOff x="117565" y="1588996"/>
            <a:chExt cx="4984708" cy="436916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65" y="1588996"/>
              <a:ext cx="4984708" cy="436916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 bwMode="auto">
            <a:xfrm>
              <a:off x="831807" y="2544081"/>
              <a:ext cx="117566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84207" y="260504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136607" y="2639874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289007" y="276614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441407" y="304917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593807" y="3528153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1746207" y="408550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898607" y="464285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051007" y="4155172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203407" y="382424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355807" y="3637006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2508207" y="354121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660607" y="362829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813007" y="3728447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2965407" y="389391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117807" y="404631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270207" y="3506377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422607" y="3136262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3575007" y="2766146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727407" y="267035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879807" y="2613745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032207" y="264857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4184607" y="2657287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4337007" y="2600679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1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Validation Methodology: Code and Solution Verification: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52015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A validation pedigree includes understanding what models are to be implemented, what code verification is required, and a detailed 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 PIRT is a simple process that identifies gaps in models, code, and/or, validation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Typical </a:t>
            </a:r>
            <a:r>
              <a:rPr lang="en-US" dirty="0"/>
              <a:t>validation studies often include one mesh, one model and lack of any code verification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As a general rule, it takes 10x longer to verify something than to implement the code capability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Code verification is hard work, however, is critical to numerical methods development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Violations of this rule are abundant</a:t>
            </a:r>
            <a:r>
              <a:rPr lang="mr-IN" dirty="0" smtClean="0"/>
              <a:t>–</a:t>
            </a:r>
            <a:r>
              <a:rPr lang="en-US" dirty="0" smtClean="0"/>
              <a:t> especially when the code implementation is really really hard, e.g., NGP on GPU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For structural </a:t>
            </a:r>
            <a:r>
              <a:rPr lang="en-US" dirty="0"/>
              <a:t>u</a:t>
            </a:r>
            <a:r>
              <a:rPr lang="en-US" dirty="0" smtClean="0"/>
              <a:t>ncertainty, i.e., model-form sensitivity, eigenvalue perturbation procedures can be a good approach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Validation Methodology: Code and Solution Verification: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Elements of a Poor-Quality Validation Study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Overview of a Phenomena Identification Ranking Table (PIRT)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Overview of Code Verification, including the Method of Manufactured Solutions (MMS)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Structural Uncertainty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Objective: Deploy a High-Fidelity Tool to Predict a Fire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 smtClean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 smtClean="0"/>
              <a:t> Consider </a:t>
            </a:r>
            <a:r>
              <a:rPr lang="en-US" dirty="0"/>
              <a:t>the </a:t>
            </a:r>
            <a:r>
              <a:rPr lang="en-US" dirty="0" smtClean="0"/>
              <a:t>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 smtClean="0"/>
              <a:t> </a:t>
            </a:r>
            <a:r>
              <a:rPr lang="en-US" sz="1400" dirty="0" smtClean="0"/>
              <a:t>Chemical </a:t>
            </a:r>
            <a:r>
              <a:rPr lang="en-US" sz="1400" dirty="0"/>
              <a:t>reactions, soot, buoyancy, turbulent fluid mechanics, thermal radiation heat transfer, convective heat transfer, object heat-up/response, and sometimes </a:t>
            </a:r>
            <a:r>
              <a:rPr lang="en-US" sz="1400" dirty="0" smtClean="0"/>
              <a:t>propellants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19" y="3106009"/>
            <a:ext cx="1782166" cy="3571462"/>
          </a:xfrm>
          <a:prstGeom prst="rect">
            <a:avLst/>
          </a:prstGeom>
        </p:spPr>
      </p:pic>
      <p:pic>
        <p:nvPicPr>
          <p:cNvPr id="10" name="2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9660" y="3256892"/>
            <a:ext cx="2946320" cy="32696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Volume rendered mixture fraction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Challenge: Distinguishing Between Model-form Error, </a:t>
            </a:r>
            <a:r>
              <a:rPr lang="en-US" dirty="0"/>
              <a:t>D</a:t>
            </a:r>
            <a:r>
              <a:rPr lang="en-US" dirty="0" smtClean="0"/>
              <a:t>iscretization Error, and Code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27071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One mesh, one model, no code pedigree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What credible scientific hypothesis can be tested in this context?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Was a </a:t>
            </a:r>
            <a:r>
              <a:rPr lang="en-US" dirty="0" err="1" smtClean="0"/>
              <a:t>Phenomelogical</a:t>
            </a:r>
            <a:r>
              <a:rPr lang="en-US" dirty="0" smtClean="0"/>
              <a:t> Identification and Ranking Table (PIRT) was conducted: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Process that defines 1) what you know, 2) what you think you know, and 3) </a:t>
            </a:r>
            <a:r>
              <a:rPr lang="en-US" dirty="0" smtClean="0"/>
              <a:t>what “you </a:t>
            </a:r>
            <a:r>
              <a:rPr lang="en-US" dirty="0" smtClean="0"/>
              <a:t>know not of”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987" y="4641977"/>
            <a:ext cx="335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Heat flux to the cylinder</a:t>
            </a:r>
          </a:p>
          <a:p>
            <a:pPr algn="ctr"/>
            <a:r>
              <a:rPr lang="en-US" dirty="0" smtClean="0"/>
              <a:t>Volume-rendered temperature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2147032"/>
            <a:ext cx="4152632" cy="2309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4589" y="4641977"/>
            <a:ext cx="399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Time-averaged heat flux to cylinder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99" y="1027137"/>
            <a:ext cx="3857550" cy="34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Phenomena Identification and Ranking Table (PIRT)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935951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 smtClean="0"/>
              <a:t> Objective: Define a process that </a:t>
            </a:r>
            <a:r>
              <a:rPr lang="en-US" dirty="0"/>
              <a:t>defines 1) what you </a:t>
            </a:r>
            <a:r>
              <a:rPr lang="en-US" dirty="0" smtClean="0"/>
              <a:t>know, </a:t>
            </a:r>
            <a:r>
              <a:rPr lang="en-US" dirty="0"/>
              <a:t>2) what you think you know, and 3) </a:t>
            </a:r>
            <a:r>
              <a:rPr lang="en-US" dirty="0" smtClean="0"/>
              <a:t>what “you </a:t>
            </a:r>
            <a:r>
              <a:rPr lang="en-US" dirty="0"/>
              <a:t>know </a:t>
            </a:r>
            <a:r>
              <a:rPr lang="en-US" dirty="0" smtClean="0"/>
              <a:t>not of”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Once a particular use-case is understood and a PIRT is complete, one can proceed down the path of simply closing </a:t>
            </a:r>
            <a:r>
              <a:rPr lang="en-US" dirty="0" smtClean="0"/>
              <a:t>the gaps in the </a:t>
            </a:r>
            <a:r>
              <a:rPr lang="en-US" dirty="0" smtClean="0"/>
              <a:t>modeling, code </a:t>
            </a:r>
            <a:r>
              <a:rPr lang="en-US" dirty="0" smtClean="0"/>
              <a:t>implementation, </a:t>
            </a:r>
            <a:r>
              <a:rPr lang="en-US" dirty="0" smtClean="0"/>
              <a:t>and model validation process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Focus on one such element of convective heat </a:t>
            </a:r>
            <a:r>
              <a:rPr lang="en-US" dirty="0" smtClean="0"/>
              <a:t>transfer:</a:t>
            </a:r>
            <a:endParaRPr lang="en-US" dirty="0" smtClean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 smtClean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 smtClean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We think we have a good understanding of the modeling requirements 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dirty="0"/>
              <a:t> </a:t>
            </a:r>
            <a:r>
              <a:rPr lang="en-US" dirty="0" smtClean="0"/>
              <a:t>- and the code seems to have the models that we want </a:t>
            </a:r>
            <a:r>
              <a:rPr lang="mr-IN" dirty="0" smtClean="0"/>
              <a:t>–</a:t>
            </a:r>
            <a:r>
              <a:rPr lang="en-US" dirty="0" smtClean="0"/>
              <a:t> given our current understanding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However, high-quality validation experimental data is missing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Investment: Experimental campaign for mixed-convective heat transfer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5099" y="3294711"/>
            <a:ext cx="8801100" cy="754182"/>
            <a:chOff x="165100" y="6095784"/>
            <a:chExt cx="8801100" cy="7541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5" y="3847944"/>
            <a:ext cx="546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in Cross Flow 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Kearney at al, “Experimental investigation of a cylinder in turbulent thermal convection with an imposed shear flow”, 2004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Kang et al, “DNS of a buoyancy-dominated turbulent flows on a bluff body using the immersed boundary method”, 2009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53" y="3094776"/>
            <a:ext cx="6191126" cy="292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in Cross Flow 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Kearney at al, “Experimental investigation of a cylinder in turbulent thermal convection with an imposed shear flow”, 2004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Kang et al, “DNS of a buoyancy-dominated turbulent flows on a bluff body using the immersed boundary method”, 2009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53" y="3094776"/>
            <a:ext cx="6191126" cy="292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873" y="2932661"/>
            <a:ext cx="6353172" cy="36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Essentials of Code Verification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39861" cy="532949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Taxonomy: One </a:t>
            </a:r>
            <a:r>
              <a:rPr lang="en-US" i="1" dirty="0" smtClean="0"/>
              <a:t>verifies</a:t>
            </a:r>
            <a:r>
              <a:rPr lang="en-US" dirty="0" smtClean="0"/>
              <a:t> code and </a:t>
            </a:r>
            <a:r>
              <a:rPr lang="en-US" i="1" dirty="0" smtClean="0"/>
              <a:t>validates</a:t>
            </a:r>
            <a:r>
              <a:rPr lang="en-US" dirty="0" smtClean="0"/>
              <a:t>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Code verification establishes the numerical accuracy of the underlying discretization for the given partial differential equation set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Code verification seeks to provide the temporal and spatial accuracy of the underlying discretization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For temporal discretization error,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 two-state Backward Euler time integrator should be first-order in time, specifically</a:t>
            </a:r>
            <a:r>
              <a:rPr lang="en-US" dirty="0"/>
              <a:t> </a:t>
            </a:r>
            <a:r>
              <a:rPr lang="en-US" dirty="0" smtClean="0"/>
              <a:t>the error should scale with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 three-state BDF2 time integrator should scale with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 multi-stake </a:t>
            </a:r>
            <a:r>
              <a:rPr lang="en-US" dirty="0" err="1" smtClean="0"/>
              <a:t>Runga-Kutta</a:t>
            </a:r>
            <a:r>
              <a:rPr lang="en-US" dirty="0" smtClean="0"/>
              <a:t> schemes can achieve higher-order accuracy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For spatial discretization error, a method is design-order if the observed order of accuracy is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x</a:t>
            </a:r>
            <a:r>
              <a:rPr lang="en-US" baseline="30000" dirty="0" smtClean="0"/>
              <a:t>P+1</a:t>
            </a:r>
            <a:r>
              <a:rPr lang="en-US" dirty="0" smtClean="0"/>
              <a:t>, where P is the underlying polynomial order for interpolation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72" y="3810795"/>
            <a:ext cx="3224769" cy="2867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5736256" y="955841"/>
            <a:ext cx="3074802" cy="26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the Method of Manufactured Solutions (MMS)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8" y="1441700"/>
            <a:ext cx="4951436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For complex low-Mach fluid flow applications, there are very few analytical solutions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 an approach whereby the solution is manufactured (</a:t>
            </a:r>
            <a:r>
              <a:rPr lang="en-US" dirty="0" err="1" smtClean="0"/>
              <a:t>Roache</a:t>
            </a:r>
            <a:r>
              <a:rPr lang="en-US" dirty="0" smtClean="0"/>
              <a:t>, et al, 1990)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Simple </a:t>
            </a:r>
            <a:r>
              <a:rPr lang="en-US" dirty="0"/>
              <a:t>thermal heat conduction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with manufactured analytical form for T: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Placing </a:t>
            </a:r>
            <a:r>
              <a:rPr lang="en-US" dirty="0"/>
              <a:t>this </a:t>
            </a:r>
            <a:r>
              <a:rPr lang="en-US" dirty="0" smtClean="0"/>
              <a:t>MMS back </a:t>
            </a:r>
            <a:r>
              <a:rPr lang="en-US" dirty="0"/>
              <a:t>into model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provides </a:t>
            </a:r>
            <a:r>
              <a:rPr lang="en-US" dirty="0"/>
              <a:t>the source term</a:t>
            </a:r>
            <a:r>
              <a:rPr lang="en-US" dirty="0" smtClean="0"/>
              <a:t>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with error now provided by:  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1106416"/>
            <a:ext cx="3015453" cy="239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⁡(2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𝛼𝜋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blipFill rotWithShape="0">
                <a:blip r:embed="rId7"/>
                <a:stretch>
                  <a:fillRect t="-9180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67" y="3501361"/>
            <a:ext cx="2528714" cy="3272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859" y="828585"/>
            <a:ext cx="85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Garamond" charset="0"/>
                <a:ea typeface="Garamond" charset="0"/>
                <a:cs typeface="Garamond" charset="0"/>
              </a:rPr>
              <a:t>Providing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confidence that the code implementation converges to the </a:t>
            </a:r>
            <a:r>
              <a:rPr lang="en-US" b="1" smtClean="0">
                <a:latin typeface="Garamond" charset="0"/>
                <a:ea typeface="Garamond" charset="0"/>
                <a:cs typeface="Garamond" charset="0"/>
              </a:rPr>
              <a:t>proper solution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3520</TotalTime>
  <Words>1400</Words>
  <Application>Microsoft Macintosh PowerPoint</Application>
  <PresentationFormat>On-screen Show (4:3)</PresentationFormat>
  <Paragraphs>181</Paragraphs>
  <Slides>18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Cambria Math</vt:lpstr>
      <vt:lpstr>Garamond</vt:lpstr>
      <vt:lpstr>Gill Sans MT</vt:lpstr>
      <vt:lpstr>Mangal</vt:lpstr>
      <vt:lpstr>symbol</vt:lpstr>
      <vt:lpstr>Trebuchet MS</vt:lpstr>
      <vt:lpstr>Wingdings</vt:lpstr>
      <vt:lpstr>Arial</vt:lpstr>
      <vt:lpstr>Sandia2018_4x3</vt:lpstr>
      <vt:lpstr>PowerPoint Presentation</vt:lpstr>
      <vt:lpstr>A Validation Methodology: Code and Solution Verification: Outline</vt:lpstr>
      <vt:lpstr>Objective: Deploy a High-Fidelity Tool to Predict a Fire</vt:lpstr>
      <vt:lpstr>Conceptual Challenge: Distinguishing Between Model-form Error, Discretization Error, and Code Error</vt:lpstr>
      <vt:lpstr>Step 1: Phenomena Identification and Ranking Table (PIRT)</vt:lpstr>
      <vt:lpstr>Cylinder in Cross Flow Validation</vt:lpstr>
      <vt:lpstr>Cylinder in Cross Flow Validation</vt:lpstr>
      <vt:lpstr>Essentials of Code Verification</vt:lpstr>
      <vt:lpstr>Introduction to the Method of Manufactured Solutions (MMS)</vt:lpstr>
      <vt:lpstr>Spatial Code Verification for a low-Mach, Variable-Density Flow</vt:lpstr>
      <vt:lpstr>Spatial Code Verification for a low-Mach, Variable-Density Flow</vt:lpstr>
      <vt:lpstr>The Effect of Polynomial (P) and Mesh Spacing (H) Refinement</vt:lpstr>
      <vt:lpstr>For Transient, Turbulent Flows, Averaging is Required</vt:lpstr>
      <vt:lpstr>Solution Verification and Due Diligence for Model-form (Structural) Uncertainty</vt:lpstr>
      <vt:lpstr>Solution Verification and Due Diligence for Model-form (Structural) Uncertainty</vt:lpstr>
      <vt:lpstr>Review of a Strong V&amp;V Process</vt:lpstr>
      <vt:lpstr>More Effective/Efficient Structural Uncertainty</vt:lpstr>
      <vt:lpstr>A Validation Methodology: Code and Solution Verification: 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dcterms:created xsi:type="dcterms:W3CDTF">2017-10-14T01:15:26Z</dcterms:created>
  <dcterms:modified xsi:type="dcterms:W3CDTF">2018-05-08T20:37:05Z</dcterms:modified>
</cp:coreProperties>
</file>